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56" r:id="rId4"/>
    <p:sldId id="257" r:id="rId5"/>
    <p:sldId id="258" r:id="rId6"/>
    <p:sldId id="259" r:id="rId7"/>
    <p:sldId id="260" r:id="rId8"/>
    <p:sldId id="269" r:id="rId9"/>
    <p:sldId id="261" r:id="rId10"/>
    <p:sldId id="262" r:id="rId11"/>
    <p:sldId id="263" r:id="rId12"/>
    <p:sldId id="264" r:id="rId13"/>
    <p:sldId id="265"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915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8CB0C0-ECB0-46D8-B888-EF2284FE33AB}"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75418-1BAE-4E49-B38B-8702A2CC3BF3}" type="slidenum">
              <a:rPr lang="en-US" smtClean="0"/>
              <a:t>‹#›</a:t>
            </a:fld>
            <a:endParaRPr lang="en-US" dirty="0"/>
          </a:p>
        </p:txBody>
      </p:sp>
    </p:spTree>
    <p:extLst>
      <p:ext uri="{BB962C8B-B14F-4D97-AF65-F5344CB8AC3E}">
        <p14:creationId xmlns:p14="http://schemas.microsoft.com/office/powerpoint/2010/main" val="1238290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CB0C0-ECB0-46D8-B888-EF2284FE33AB}"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75418-1BAE-4E49-B38B-8702A2CC3BF3}" type="slidenum">
              <a:rPr lang="en-US" smtClean="0"/>
              <a:t>‹#›</a:t>
            </a:fld>
            <a:endParaRPr lang="en-US" dirty="0"/>
          </a:p>
        </p:txBody>
      </p:sp>
    </p:spTree>
    <p:extLst>
      <p:ext uri="{BB962C8B-B14F-4D97-AF65-F5344CB8AC3E}">
        <p14:creationId xmlns:p14="http://schemas.microsoft.com/office/powerpoint/2010/main" val="212205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CB0C0-ECB0-46D8-B888-EF2284FE33AB}"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75418-1BAE-4E49-B38B-8702A2CC3BF3}" type="slidenum">
              <a:rPr lang="en-US" smtClean="0"/>
              <a:t>‹#›</a:t>
            </a:fld>
            <a:endParaRPr lang="en-US" dirty="0"/>
          </a:p>
        </p:txBody>
      </p:sp>
    </p:spTree>
    <p:extLst>
      <p:ext uri="{BB962C8B-B14F-4D97-AF65-F5344CB8AC3E}">
        <p14:creationId xmlns:p14="http://schemas.microsoft.com/office/powerpoint/2010/main" val="123428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CB0C0-ECB0-46D8-B888-EF2284FE33AB}"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75418-1BAE-4E49-B38B-8702A2CC3BF3}" type="slidenum">
              <a:rPr lang="en-US" smtClean="0"/>
              <a:t>‹#›</a:t>
            </a:fld>
            <a:endParaRPr lang="en-US" dirty="0"/>
          </a:p>
        </p:txBody>
      </p:sp>
    </p:spTree>
    <p:extLst>
      <p:ext uri="{BB962C8B-B14F-4D97-AF65-F5344CB8AC3E}">
        <p14:creationId xmlns:p14="http://schemas.microsoft.com/office/powerpoint/2010/main" val="1550725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CB0C0-ECB0-46D8-B888-EF2284FE33AB}"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75418-1BAE-4E49-B38B-8702A2CC3BF3}" type="slidenum">
              <a:rPr lang="en-US" smtClean="0"/>
              <a:t>‹#›</a:t>
            </a:fld>
            <a:endParaRPr lang="en-US" dirty="0"/>
          </a:p>
        </p:txBody>
      </p:sp>
    </p:spTree>
    <p:extLst>
      <p:ext uri="{BB962C8B-B14F-4D97-AF65-F5344CB8AC3E}">
        <p14:creationId xmlns:p14="http://schemas.microsoft.com/office/powerpoint/2010/main" val="860345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8CB0C0-ECB0-46D8-B888-EF2284FE33AB}" type="datetimeFigureOut">
              <a:rPr lang="en-US" smtClean="0"/>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75418-1BAE-4E49-B38B-8702A2CC3BF3}" type="slidenum">
              <a:rPr lang="en-US" smtClean="0"/>
              <a:t>‹#›</a:t>
            </a:fld>
            <a:endParaRPr lang="en-US" dirty="0"/>
          </a:p>
        </p:txBody>
      </p:sp>
    </p:spTree>
    <p:extLst>
      <p:ext uri="{BB962C8B-B14F-4D97-AF65-F5344CB8AC3E}">
        <p14:creationId xmlns:p14="http://schemas.microsoft.com/office/powerpoint/2010/main" val="247053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8CB0C0-ECB0-46D8-B888-EF2284FE33AB}" type="datetimeFigureOut">
              <a:rPr lang="en-US" smtClean="0"/>
              <a:t>8/18/2016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E75418-1BAE-4E49-B38B-8702A2CC3BF3}" type="slidenum">
              <a:rPr lang="en-US" smtClean="0"/>
              <a:t>‹#›</a:t>
            </a:fld>
            <a:endParaRPr lang="en-US" dirty="0"/>
          </a:p>
        </p:txBody>
      </p:sp>
    </p:spTree>
    <p:extLst>
      <p:ext uri="{BB962C8B-B14F-4D97-AF65-F5344CB8AC3E}">
        <p14:creationId xmlns:p14="http://schemas.microsoft.com/office/powerpoint/2010/main" val="402222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8CB0C0-ECB0-46D8-B888-EF2284FE33AB}" type="datetimeFigureOut">
              <a:rPr lang="en-US" smtClean="0"/>
              <a:t>8/18/2016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E75418-1BAE-4E49-B38B-8702A2CC3BF3}" type="slidenum">
              <a:rPr lang="en-US" smtClean="0"/>
              <a:t>‹#›</a:t>
            </a:fld>
            <a:endParaRPr lang="en-US" dirty="0"/>
          </a:p>
        </p:txBody>
      </p:sp>
    </p:spTree>
    <p:extLst>
      <p:ext uri="{BB962C8B-B14F-4D97-AF65-F5344CB8AC3E}">
        <p14:creationId xmlns:p14="http://schemas.microsoft.com/office/powerpoint/2010/main" val="275756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CB0C0-ECB0-46D8-B888-EF2284FE33AB}" type="datetimeFigureOut">
              <a:rPr lang="en-US" smtClean="0"/>
              <a:t>8/18/2016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E75418-1BAE-4E49-B38B-8702A2CC3BF3}" type="slidenum">
              <a:rPr lang="en-US" smtClean="0"/>
              <a:t>‹#›</a:t>
            </a:fld>
            <a:endParaRPr lang="en-US" dirty="0"/>
          </a:p>
        </p:txBody>
      </p:sp>
    </p:spTree>
    <p:extLst>
      <p:ext uri="{BB962C8B-B14F-4D97-AF65-F5344CB8AC3E}">
        <p14:creationId xmlns:p14="http://schemas.microsoft.com/office/powerpoint/2010/main" val="2507095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CB0C0-ECB0-46D8-B888-EF2284FE33AB}" type="datetimeFigureOut">
              <a:rPr lang="en-US" smtClean="0"/>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75418-1BAE-4E49-B38B-8702A2CC3BF3}" type="slidenum">
              <a:rPr lang="en-US" smtClean="0"/>
              <a:t>‹#›</a:t>
            </a:fld>
            <a:endParaRPr lang="en-US" dirty="0"/>
          </a:p>
        </p:txBody>
      </p:sp>
    </p:spTree>
    <p:extLst>
      <p:ext uri="{BB962C8B-B14F-4D97-AF65-F5344CB8AC3E}">
        <p14:creationId xmlns:p14="http://schemas.microsoft.com/office/powerpoint/2010/main" val="2902152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CB0C0-ECB0-46D8-B888-EF2284FE33AB}" type="datetimeFigureOut">
              <a:rPr lang="en-US" smtClean="0"/>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75418-1BAE-4E49-B38B-8702A2CC3BF3}" type="slidenum">
              <a:rPr lang="en-US" smtClean="0"/>
              <a:t>‹#›</a:t>
            </a:fld>
            <a:endParaRPr lang="en-US" dirty="0"/>
          </a:p>
        </p:txBody>
      </p:sp>
    </p:spTree>
    <p:extLst>
      <p:ext uri="{BB962C8B-B14F-4D97-AF65-F5344CB8AC3E}">
        <p14:creationId xmlns:p14="http://schemas.microsoft.com/office/powerpoint/2010/main" val="1819617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CB0C0-ECB0-46D8-B888-EF2284FE33AB}" type="datetimeFigureOut">
              <a:rPr lang="en-US" smtClean="0"/>
              <a:t>8/18/2016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75418-1BAE-4E49-B38B-8702A2CC3BF3}" type="slidenum">
              <a:rPr lang="en-US" smtClean="0"/>
              <a:t>‹#›</a:t>
            </a:fld>
            <a:endParaRPr lang="en-US" dirty="0"/>
          </a:p>
        </p:txBody>
      </p:sp>
    </p:spTree>
    <p:extLst>
      <p:ext uri="{BB962C8B-B14F-4D97-AF65-F5344CB8AC3E}">
        <p14:creationId xmlns:p14="http://schemas.microsoft.com/office/powerpoint/2010/main" val="1786891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IVHD9wGlbho&amp;index=1&amp;list=FLiDWMCxCeiPStvWmQ8-qeu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pnas.org/content/106/16/6427/F1.large.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youtube.com/watch?v=48H7zOQrX3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8183HPmA2_I"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www.youtube.com/watch?v=T9Nw66RCMh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Studying the Past-points to consider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Why do we primarily look at CHANGES when we learn about history?</a:t>
            </a:r>
          </a:p>
          <a:p>
            <a:pPr marL="0" indent="0">
              <a:buNone/>
            </a:pPr>
            <a:endParaRPr lang="en-US" dirty="0" smtClean="0"/>
          </a:p>
          <a:p>
            <a:r>
              <a:rPr lang="en-US" dirty="0" smtClean="0"/>
              <a:t>Certain events in human history are just more important than others, because they cause profound changes in human life.  These are sometime referred to as “marker events” in human history.</a:t>
            </a:r>
          </a:p>
          <a:p>
            <a:endParaRPr lang="en-US" dirty="0"/>
          </a:p>
          <a:p>
            <a:pPr lvl="1"/>
            <a:r>
              <a:rPr lang="en-US" dirty="0" smtClean="0"/>
              <a:t>Can you think of some “marker events” from human history?  What makes them important?</a:t>
            </a:r>
          </a:p>
          <a:p>
            <a:pPr marL="0" indent="0">
              <a:buNone/>
            </a:pPr>
            <a:r>
              <a:rPr lang="en-US" dirty="0" smtClean="0"/>
              <a:t> </a:t>
            </a:r>
          </a:p>
          <a:p>
            <a:r>
              <a:rPr lang="en-US" dirty="0" smtClean="0"/>
              <a:t>Why do we have to pay attention to </a:t>
            </a:r>
            <a:r>
              <a:rPr lang="en-US" i="1" dirty="0" smtClean="0"/>
              <a:t>perspective </a:t>
            </a:r>
            <a:r>
              <a:rPr lang="en-US" dirty="0" smtClean="0"/>
              <a:t>when we learn about history?</a:t>
            </a:r>
            <a:endParaRPr lang="en-US" i="1" dirty="0"/>
          </a:p>
        </p:txBody>
      </p:sp>
    </p:spTree>
    <p:extLst>
      <p:ext uri="{BB962C8B-B14F-4D97-AF65-F5344CB8AC3E}">
        <p14:creationId xmlns:p14="http://schemas.microsoft.com/office/powerpoint/2010/main" val="4171353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Biggest Aha! Moment in Human History-the </a:t>
            </a:r>
            <a:r>
              <a:rPr lang="en-US" b="1" dirty="0" smtClean="0">
                <a:solidFill>
                  <a:srgbClr val="F91536"/>
                </a:solidFill>
                <a:hlinkClick r:id="rId2"/>
              </a:rPr>
              <a:t>Agricultural Revolution</a:t>
            </a:r>
            <a:r>
              <a:rPr lang="en-US" b="1" dirty="0" smtClean="0">
                <a:solidFill>
                  <a:srgbClr val="F91536"/>
                </a:solidFill>
              </a:rPr>
              <a:t>*</a:t>
            </a:r>
            <a:endParaRPr lang="en-US" b="1" dirty="0">
              <a:solidFill>
                <a:srgbClr val="F91536"/>
              </a:solidFill>
            </a:endParaRPr>
          </a:p>
        </p:txBody>
      </p:sp>
      <p:sp>
        <p:nvSpPr>
          <p:cNvPr id="3" name="Content Placeholder 2"/>
          <p:cNvSpPr>
            <a:spLocks noGrp="1"/>
          </p:cNvSpPr>
          <p:nvPr>
            <p:ph idx="1"/>
          </p:nvPr>
        </p:nvSpPr>
        <p:spPr/>
        <p:txBody>
          <a:bodyPr>
            <a:normAutofit fontScale="92500" lnSpcReduction="10000"/>
          </a:bodyPr>
          <a:lstStyle/>
          <a:p>
            <a:r>
              <a:rPr lang="en-US" dirty="0" smtClean="0"/>
              <a:t>Between 16,000 and 10,000 years ago, humans all over the world began to cultivate cereal grains and domesticate local animals.  This started out as a supplement to traditional hunting and gathering, but eventually became the dominant economic activity around the world.</a:t>
            </a:r>
          </a:p>
          <a:p>
            <a:pPr lvl="1"/>
            <a:r>
              <a:rPr lang="en-US" dirty="0" smtClean="0"/>
              <a:t>Why did some areas not adopt farming as their principle food source?</a:t>
            </a:r>
          </a:p>
          <a:p>
            <a:pPr marL="457200" lvl="1" indent="0">
              <a:buNone/>
            </a:pPr>
            <a:endParaRPr lang="en-US" dirty="0" smtClean="0"/>
          </a:p>
          <a:p>
            <a:pPr marL="457200" lvl="1" indent="0">
              <a:buNone/>
            </a:pPr>
            <a:r>
              <a:rPr lang="en-US" dirty="0" smtClean="0"/>
              <a:t>*Also called the Neolithic Revolution.</a:t>
            </a:r>
            <a:endParaRPr lang="en-US" dirty="0"/>
          </a:p>
        </p:txBody>
      </p:sp>
    </p:spTree>
    <p:extLst>
      <p:ext uri="{BB962C8B-B14F-4D97-AF65-F5344CB8AC3E}">
        <p14:creationId xmlns:p14="http://schemas.microsoft.com/office/powerpoint/2010/main" val="296725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Agriculture </a:t>
            </a:r>
            <a:r>
              <a:rPr lang="en-US" dirty="0"/>
              <a:t>A</a:t>
            </a:r>
            <a:r>
              <a:rPr lang="en-US" dirty="0" smtClean="0"/>
              <a:t>round the World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There are three types of agriculturalists in human prehistory:  </a:t>
            </a:r>
          </a:p>
          <a:p>
            <a:pPr lvl="1"/>
            <a:r>
              <a:rPr lang="en-US" b="1" dirty="0" smtClean="0"/>
              <a:t>Horticulturalists</a:t>
            </a:r>
            <a:r>
              <a:rPr lang="en-US" dirty="0" smtClean="0"/>
              <a:t>-hand tools only,</a:t>
            </a:r>
          </a:p>
          <a:p>
            <a:pPr marL="457200" lvl="1" indent="0">
              <a:buNone/>
            </a:pPr>
            <a:r>
              <a:rPr lang="en-US" dirty="0"/>
              <a:t>s</a:t>
            </a:r>
            <a:r>
              <a:rPr lang="en-US" dirty="0" smtClean="0"/>
              <a:t>mall-scale supplemental farming</a:t>
            </a:r>
          </a:p>
          <a:p>
            <a:pPr lvl="1"/>
            <a:r>
              <a:rPr lang="en-US" b="1" dirty="0" smtClean="0"/>
              <a:t>Agriculturalists</a:t>
            </a:r>
            <a:r>
              <a:rPr lang="en-US" dirty="0" smtClean="0"/>
              <a:t>-use of animals &amp; </a:t>
            </a:r>
          </a:p>
          <a:p>
            <a:pPr marL="457200" lvl="1" indent="0">
              <a:buNone/>
            </a:pPr>
            <a:r>
              <a:rPr lang="en-US" dirty="0"/>
              <a:t>p</a:t>
            </a:r>
            <a:r>
              <a:rPr lang="en-US" dirty="0" smtClean="0"/>
              <a:t>lows to cultivate more crops</a:t>
            </a:r>
          </a:p>
          <a:p>
            <a:pPr marL="457200" lvl="1" indent="0">
              <a:buNone/>
            </a:pPr>
            <a:r>
              <a:rPr lang="en-US" dirty="0" smtClean="0"/>
              <a:t>-</a:t>
            </a:r>
            <a:r>
              <a:rPr lang="en-US" b="1" dirty="0" smtClean="0"/>
              <a:t>Pastoralists</a:t>
            </a:r>
            <a:r>
              <a:rPr lang="en-US" dirty="0" smtClean="0"/>
              <a:t>-herding and care of</a:t>
            </a:r>
          </a:p>
          <a:p>
            <a:pPr marL="457200" lvl="1" indent="0">
              <a:buNone/>
            </a:pPr>
            <a:r>
              <a:rPr lang="en-US" dirty="0"/>
              <a:t>d</a:t>
            </a:r>
            <a:r>
              <a:rPr lang="en-US" dirty="0" smtClean="0"/>
              <a:t>omesticated animals.  It started with wolves and </a:t>
            </a:r>
          </a:p>
          <a:p>
            <a:pPr marL="457200" lvl="1" indent="0">
              <a:buNone/>
            </a:pPr>
            <a:r>
              <a:rPr lang="en-US" dirty="0"/>
              <a:t>o</a:t>
            </a:r>
            <a:r>
              <a:rPr lang="en-US" dirty="0" smtClean="0"/>
              <a:t>ther wild dogs used for protection &amp; hunting; sheep &amp; </a:t>
            </a:r>
          </a:p>
          <a:p>
            <a:pPr marL="457200" lvl="1" indent="0">
              <a:buNone/>
            </a:pPr>
            <a:r>
              <a:rPr lang="en-US" dirty="0" smtClean="0"/>
              <a:t>Goats-Southwest Asia, cows-Eurasia &amp; North Africa, water</a:t>
            </a:r>
          </a:p>
          <a:p>
            <a:pPr marL="457200" lvl="1" indent="0">
              <a:buNone/>
            </a:pPr>
            <a:r>
              <a:rPr lang="en-US" dirty="0" smtClean="0"/>
              <a:t>Buffalo &amp; chicken-China, camels-Arabia, llamas &amp; guinea pigs</a:t>
            </a:r>
          </a:p>
          <a:p>
            <a:pPr marL="457200" lvl="1" indent="0">
              <a:buNone/>
            </a:pPr>
            <a:r>
              <a:rPr lang="en-US" dirty="0" smtClean="0"/>
              <a:t>-S. America, horses &amp; pigs-Eurasia.</a:t>
            </a:r>
          </a:p>
          <a:p>
            <a:pPr marL="457200" lvl="1" indent="0">
              <a:buNone/>
            </a:pPr>
            <a:r>
              <a:rPr lang="en-US" dirty="0"/>
              <a:t>	</a:t>
            </a:r>
            <a:r>
              <a:rPr lang="en-US" dirty="0" smtClean="0"/>
              <a:t>How did we all end up with chickens?</a:t>
            </a:r>
          </a:p>
          <a:p>
            <a:pPr marL="457200" lvl="1" indent="0">
              <a:buNone/>
            </a:pPr>
            <a:endParaRPr lang="en-US" dirty="0"/>
          </a:p>
          <a:p>
            <a:pPr marL="457200" lvl="1" indent="0">
              <a:buNone/>
            </a:pPr>
            <a:r>
              <a:rPr lang="en-US" dirty="0" smtClean="0"/>
              <a:t>Most agrarian societies utilized a combination of both</a:t>
            </a:r>
          </a:p>
          <a:p>
            <a:pPr marL="457200" lvl="1" indent="0">
              <a:buNone/>
            </a:pPr>
            <a:r>
              <a:rPr lang="en-US" dirty="0"/>
              <a:t>f</a:t>
            </a:r>
            <a:r>
              <a:rPr lang="en-US" dirty="0" smtClean="0"/>
              <a:t>arming and pastoralism, although some nomadic pastoral societies did develop in areas that are suitable for animals, but not farming, such as Mongolia.</a:t>
            </a:r>
          </a:p>
        </p:txBody>
      </p:sp>
      <p:pic>
        <p:nvPicPr>
          <p:cNvPr id="3074" name="Picture 2" descr="C:\Users\jhawkins\AppData\Local\Microsoft\Windows\INetCache\IE\C8NF081P\MC900436294[1].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133600"/>
            <a:ext cx="25908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655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 a Farmer and I Grow It…So what?</a:t>
            </a:r>
            <a:endParaRPr lang="en-US" dirty="0"/>
          </a:p>
        </p:txBody>
      </p:sp>
      <p:sp>
        <p:nvSpPr>
          <p:cNvPr id="3" name="Content Placeholder 2"/>
          <p:cNvSpPr>
            <a:spLocks noGrp="1"/>
          </p:cNvSpPr>
          <p:nvPr>
            <p:ph idx="1"/>
          </p:nvPr>
        </p:nvSpPr>
        <p:spPr/>
        <p:txBody>
          <a:bodyPr/>
          <a:lstStyle/>
          <a:p>
            <a:r>
              <a:rPr lang="en-US" dirty="0" smtClean="0"/>
              <a:t>Why is the Agricultural Revolution important in human history?</a:t>
            </a:r>
          </a:p>
          <a:p>
            <a:pPr lvl="1"/>
            <a:r>
              <a:rPr lang="en-US" dirty="0" smtClean="0"/>
              <a:t>Thesis (time, place, 3 SPICE)</a:t>
            </a:r>
          </a:p>
          <a:p>
            <a:pPr lvl="1"/>
            <a:r>
              <a:rPr lang="en-US" dirty="0" smtClean="0"/>
              <a:t>Concrete Detail, Commentary, Commentary</a:t>
            </a:r>
          </a:p>
          <a:p>
            <a:pPr lvl="1"/>
            <a:r>
              <a:rPr lang="en-US" dirty="0" smtClean="0"/>
              <a:t>Conclusion</a:t>
            </a:r>
          </a:p>
          <a:p>
            <a:pPr marL="457200" lvl="1" indent="0">
              <a:buNone/>
            </a:pPr>
            <a:endParaRPr lang="en-US" dirty="0" smtClean="0"/>
          </a:p>
          <a:p>
            <a:pPr lvl="1"/>
            <a:endParaRPr lang="en-US" dirty="0"/>
          </a:p>
        </p:txBody>
      </p:sp>
      <p:pic>
        <p:nvPicPr>
          <p:cNvPr id="4098" name="Picture 2" descr="C:\Users\jhawkins\AppData\Local\Microsoft\Windows\INetCache\IE\SFJ1V0TR\MP900448648[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3657600"/>
            <a:ext cx="234315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7842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And the answer is…</a:t>
            </a:r>
            <a:endParaRPr lang="en-US" dirty="0"/>
          </a:p>
        </p:txBody>
      </p:sp>
      <p:sp>
        <p:nvSpPr>
          <p:cNvPr id="3" name="Content Placeholder 2"/>
          <p:cNvSpPr>
            <a:spLocks noGrp="1"/>
          </p:cNvSpPr>
          <p:nvPr>
            <p:ph idx="1"/>
          </p:nvPr>
        </p:nvSpPr>
        <p:spPr>
          <a:xfrm>
            <a:off x="457200" y="914400"/>
            <a:ext cx="8229600" cy="4525963"/>
          </a:xfrm>
        </p:spPr>
        <p:txBody>
          <a:bodyPr>
            <a:normAutofit fontScale="25000" lnSpcReduction="20000"/>
          </a:bodyPr>
          <a:lstStyle/>
          <a:p>
            <a:r>
              <a:rPr lang="en-US" sz="5600" dirty="0" smtClean="0"/>
              <a:t>The discovery of agriculture is important because</a:t>
            </a:r>
          </a:p>
          <a:p>
            <a:pPr lvl="1"/>
            <a:r>
              <a:rPr lang="en-US" sz="5600" b="1" dirty="0" smtClean="0">
                <a:solidFill>
                  <a:srgbClr val="00B050"/>
                </a:solidFill>
              </a:rPr>
              <a:t>People settled down</a:t>
            </a:r>
            <a:r>
              <a:rPr lang="en-US" sz="5600" dirty="0" smtClean="0"/>
              <a:t>:  People began to accumulate goods and claim land as their own.  This leads to the concept of </a:t>
            </a:r>
            <a:r>
              <a:rPr lang="en-US" sz="5600" b="1" dirty="0" smtClean="0"/>
              <a:t>private property </a:t>
            </a:r>
            <a:r>
              <a:rPr lang="en-US" sz="5600" dirty="0" smtClean="0"/>
              <a:t>&amp; </a:t>
            </a:r>
            <a:r>
              <a:rPr lang="en-US" sz="5600" b="1" dirty="0" smtClean="0"/>
              <a:t>wealth</a:t>
            </a:r>
            <a:r>
              <a:rPr lang="en-US" sz="5600" dirty="0" smtClean="0"/>
              <a:t>, which also leads to </a:t>
            </a:r>
            <a:r>
              <a:rPr lang="en-US" sz="5600" b="1" dirty="0" smtClean="0"/>
              <a:t>social inequality</a:t>
            </a:r>
            <a:r>
              <a:rPr lang="en-US" sz="5600" dirty="0" smtClean="0"/>
              <a:t>.</a:t>
            </a:r>
          </a:p>
          <a:p>
            <a:pPr lvl="1"/>
            <a:r>
              <a:rPr lang="en-US" sz="5600" b="1" dirty="0" smtClean="0">
                <a:solidFill>
                  <a:srgbClr val="00B050"/>
                </a:solidFill>
              </a:rPr>
              <a:t>Specialization</a:t>
            </a:r>
            <a:r>
              <a:rPr lang="en-US" sz="5600" dirty="0" smtClean="0"/>
              <a:t>:  in hunter-gatherer societies there are two jobs-hunter (men), gatherer (women).  Clearly, they both did other jobs, too, such as___________________________. However, once people moved into villages, they began to </a:t>
            </a:r>
            <a:r>
              <a:rPr lang="en-US" sz="5600" b="1" dirty="0" smtClean="0"/>
              <a:t>do specific jobs</a:t>
            </a:r>
            <a:r>
              <a:rPr lang="en-US" sz="5600" dirty="0" smtClean="0"/>
              <a:t> based on their personal talents.  This made work more efficient, and also contributed to </a:t>
            </a:r>
            <a:r>
              <a:rPr lang="en-US" sz="5600" b="1" dirty="0" smtClean="0"/>
              <a:t>social inequality</a:t>
            </a:r>
            <a:r>
              <a:rPr lang="en-US" sz="5600" dirty="0" smtClean="0"/>
              <a:t>, as some tasks were valued more than others.  The 3 primary trades then were </a:t>
            </a:r>
            <a:r>
              <a:rPr lang="en-US" sz="5600" b="1" dirty="0" smtClean="0"/>
              <a:t>pottery</a:t>
            </a:r>
            <a:r>
              <a:rPr lang="en-US" sz="5600" dirty="0" smtClean="0"/>
              <a:t>, </a:t>
            </a:r>
            <a:r>
              <a:rPr lang="en-US" sz="5600" b="1" dirty="0" smtClean="0"/>
              <a:t>metallurgy</a:t>
            </a:r>
            <a:r>
              <a:rPr lang="en-US" sz="5600" dirty="0" smtClean="0"/>
              <a:t>, and </a:t>
            </a:r>
            <a:r>
              <a:rPr lang="en-US" sz="5600" b="1" dirty="0" smtClean="0"/>
              <a:t>textile</a:t>
            </a:r>
            <a:r>
              <a:rPr lang="en-US" sz="5600" dirty="0" smtClean="0"/>
              <a:t> </a:t>
            </a:r>
            <a:r>
              <a:rPr lang="en-US" sz="5600" b="1" dirty="0" smtClean="0"/>
              <a:t>production</a:t>
            </a:r>
            <a:r>
              <a:rPr lang="en-US" sz="5600" dirty="0" smtClean="0"/>
              <a:t>.</a:t>
            </a:r>
          </a:p>
          <a:p>
            <a:pPr lvl="1"/>
            <a:r>
              <a:rPr lang="en-US" sz="5600" b="1" dirty="0" smtClean="0">
                <a:solidFill>
                  <a:srgbClr val="00B050"/>
                </a:solidFill>
              </a:rPr>
              <a:t>Gender inequality</a:t>
            </a:r>
            <a:r>
              <a:rPr lang="en-US" sz="5600" dirty="0" smtClean="0"/>
              <a:t>:  in a hunter-gatherer society, women play a vital role in the survival of the group by gathering a large portion of the food, so they were equal to men in social value.  However, as settled life progressed and women lost their economic power (because they no longer filled the role of provider), their status also decreased.  </a:t>
            </a:r>
          </a:p>
          <a:p>
            <a:pPr lvl="1"/>
            <a:r>
              <a:rPr lang="en-US" sz="5600" b="1" dirty="0" smtClean="0">
                <a:solidFill>
                  <a:srgbClr val="00B050"/>
                </a:solidFill>
              </a:rPr>
              <a:t>Surplus goods</a:t>
            </a:r>
            <a:r>
              <a:rPr lang="en-US" sz="5600" dirty="0" smtClean="0"/>
              <a:t>: farming meant more food to be put up, which led to more reliable access to nourishing food and to eventual </a:t>
            </a:r>
            <a:r>
              <a:rPr lang="en-US" sz="5600" b="1" dirty="0" smtClean="0"/>
              <a:t>population growth</a:t>
            </a:r>
            <a:r>
              <a:rPr lang="en-US" sz="5600" dirty="0" smtClean="0"/>
              <a:t>, which leads to the development of </a:t>
            </a:r>
            <a:r>
              <a:rPr lang="en-US" sz="5600" b="1" dirty="0" smtClean="0"/>
              <a:t>cities</a:t>
            </a:r>
            <a:r>
              <a:rPr lang="en-US" sz="5600" dirty="0" smtClean="0"/>
              <a:t>, which leads to more </a:t>
            </a:r>
            <a:r>
              <a:rPr lang="en-US" sz="5600" b="1" dirty="0" smtClean="0"/>
              <a:t>complex government systems </a:t>
            </a:r>
            <a:r>
              <a:rPr lang="en-US" sz="5600" dirty="0" smtClean="0"/>
              <a:t>with specialized government jobs.  Specialization meant more goods were produced, as well.  With surplus goods and foods available, </a:t>
            </a:r>
            <a:r>
              <a:rPr lang="en-US" sz="5600" b="1" dirty="0" smtClean="0"/>
              <a:t>trade</a:t>
            </a:r>
            <a:r>
              <a:rPr lang="en-US" sz="5600" dirty="0" smtClean="0"/>
              <a:t> began to flourish.  </a:t>
            </a:r>
          </a:p>
          <a:p>
            <a:pPr lvl="1"/>
            <a:r>
              <a:rPr lang="en-US" sz="5600" b="1" dirty="0" smtClean="0">
                <a:solidFill>
                  <a:srgbClr val="00B050"/>
                </a:solidFill>
              </a:rPr>
              <a:t>Religion</a:t>
            </a:r>
            <a:r>
              <a:rPr lang="en-US" sz="5600" dirty="0" smtClean="0"/>
              <a:t>:  </a:t>
            </a:r>
            <a:r>
              <a:rPr lang="en-US" sz="5600" dirty="0"/>
              <a:t>P</a:t>
            </a:r>
            <a:r>
              <a:rPr lang="en-US" sz="5600" dirty="0" smtClean="0"/>
              <a:t>aleolithic people had religions, but these became much more complex as human society urbanized.  Religions became much more formal and specialized religious jobs developed.  Most agrarian religions were </a:t>
            </a:r>
            <a:r>
              <a:rPr lang="en-US" sz="5600" b="1" dirty="0" smtClean="0"/>
              <a:t>polytheistic</a:t>
            </a:r>
            <a:r>
              <a:rPr lang="en-US" sz="5600" dirty="0" smtClean="0"/>
              <a:t>, with gods that controlled the aspects of life important to farmers (rain gods, sun gods, fertility gods).  </a:t>
            </a:r>
          </a:p>
          <a:p>
            <a:pPr lvl="1"/>
            <a:r>
              <a:rPr lang="en-US" sz="5600" b="1" dirty="0" smtClean="0">
                <a:solidFill>
                  <a:srgbClr val="00B050"/>
                </a:solidFill>
              </a:rPr>
              <a:t>Arts</a:t>
            </a:r>
            <a:r>
              <a:rPr lang="en-US" sz="5600" b="1" dirty="0" smtClean="0"/>
              <a:t>:  </a:t>
            </a:r>
            <a:r>
              <a:rPr lang="en-US" sz="5600" dirty="0" smtClean="0"/>
              <a:t>Although art existed in Paleolithic societies, it became much more complex as societies urbanized.  Architecture became much more elaborate and artistic, as did statuary and other art forms.</a:t>
            </a:r>
          </a:p>
          <a:p>
            <a:pPr lvl="1"/>
            <a:r>
              <a:rPr lang="en-US" sz="5600" b="1" dirty="0" smtClean="0">
                <a:solidFill>
                  <a:srgbClr val="00B050"/>
                </a:solidFill>
              </a:rPr>
              <a:t>Written language</a:t>
            </a:r>
            <a:r>
              <a:rPr lang="en-US" sz="5600" b="1" dirty="0" smtClean="0"/>
              <a:t>: </a:t>
            </a:r>
            <a:r>
              <a:rPr lang="en-US" sz="5600" dirty="0" smtClean="0"/>
              <a:t>Most written languages were originally developed as a way to </a:t>
            </a:r>
            <a:r>
              <a:rPr lang="en-US" sz="5600" b="1" dirty="0" smtClean="0"/>
              <a:t>record trade transactions</a:t>
            </a:r>
            <a:r>
              <a:rPr lang="en-US" sz="5600" dirty="0" smtClean="0"/>
              <a:t>, which were made possible by the surpluses netted by an agrarian society.</a:t>
            </a:r>
          </a:p>
          <a:p>
            <a:pPr lvl="1"/>
            <a:r>
              <a:rPr lang="en-US" sz="5600" b="1" dirty="0" smtClean="0">
                <a:solidFill>
                  <a:srgbClr val="00B050"/>
                </a:solidFill>
              </a:rPr>
              <a:t>Disease:  </a:t>
            </a:r>
            <a:r>
              <a:rPr lang="en-US" sz="5600" dirty="0" smtClean="0"/>
              <a:t>life was rough as a hunter-gatherer, but you were more likely to die from injury, exposure, or starvation than disease.  The advent of agriculture and the settled life it promoted also led to the development and spread of many, many diseases through increased human contact within cities and on trade routes; just a fun sample  includes cholera, dysentery, plague, syphilis, measles…I could go on, but who wants to?</a:t>
            </a:r>
            <a:endParaRPr lang="en-US" sz="5600" b="1" dirty="0" smtClean="0">
              <a:solidFill>
                <a:srgbClr val="00B050"/>
              </a:solidFill>
            </a:endParaRPr>
          </a:p>
          <a:p>
            <a:pPr lvl="1"/>
            <a:endParaRPr lang="en-US" dirty="0"/>
          </a:p>
        </p:txBody>
      </p:sp>
    </p:spTree>
    <p:extLst>
      <p:ext uri="{BB962C8B-B14F-4D97-AF65-F5344CB8AC3E}">
        <p14:creationId xmlns:p14="http://schemas.microsoft.com/office/powerpoint/2010/main" val="3223156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761"/>
            <a:ext cx="2895600" cy="2368601"/>
          </a:xfrm>
          <a:prstGeom prst="rect">
            <a:avLst/>
          </a:prstGeom>
        </p:spPr>
      </p:pic>
      <p:sp>
        <p:nvSpPr>
          <p:cNvPr id="3" name="Content Placeholder 2"/>
          <p:cNvSpPr>
            <a:spLocks noGrp="1"/>
          </p:cNvSpPr>
          <p:nvPr>
            <p:ph idx="1"/>
          </p:nvPr>
        </p:nvSpPr>
        <p:spPr>
          <a:xfrm>
            <a:off x="685800" y="2418605"/>
            <a:ext cx="8229600" cy="4525963"/>
          </a:xfrm>
        </p:spPr>
        <p:txBody>
          <a:bodyPr>
            <a:normAutofit fontScale="62500" lnSpcReduction="20000"/>
          </a:bodyPr>
          <a:lstStyle/>
          <a:p>
            <a:r>
              <a:rPr lang="en-US" b="1" dirty="0" smtClean="0"/>
              <a:t>Two large Middle Eastern </a:t>
            </a:r>
            <a:r>
              <a:rPr lang="en-US" dirty="0" smtClean="0"/>
              <a:t>towns, both built before 7,000 BCE, are </a:t>
            </a:r>
            <a:r>
              <a:rPr lang="en-US" b="1" dirty="0" smtClean="0"/>
              <a:t>excellent</a:t>
            </a:r>
            <a:r>
              <a:rPr lang="en-US" dirty="0" smtClean="0"/>
              <a:t> </a:t>
            </a:r>
            <a:r>
              <a:rPr lang="en-US" b="1" dirty="0" smtClean="0"/>
              <a:t>examples of 	</a:t>
            </a:r>
            <a:r>
              <a:rPr lang="en-US" dirty="0" smtClean="0"/>
              <a:t>agrarian</a:t>
            </a:r>
            <a:r>
              <a:rPr lang="en-US" b="1" dirty="0" smtClean="0"/>
              <a:t> </a:t>
            </a:r>
            <a:r>
              <a:rPr lang="en-US" dirty="0" smtClean="0"/>
              <a:t>settlements.</a:t>
            </a:r>
          </a:p>
          <a:p>
            <a:r>
              <a:rPr lang="en-US" b="1" dirty="0" smtClean="0"/>
              <a:t>Jericho (Jordan River</a:t>
            </a:r>
            <a:r>
              <a:rPr lang="en-US" dirty="0" smtClean="0"/>
              <a:t>):  large, heavily fortified, trade economy based on the exchange of salt, sulfur, and pitch for semiprecious stones from Anatolia, turquoise from the Sinai Peninsula, and obsidian &amp; cowrie shells from other areas. Farming took place outside of the walled town, which was made of mud-bricks and stone foundations, with a 12’ protection wall around the entire town.</a:t>
            </a:r>
          </a:p>
          <a:p>
            <a:r>
              <a:rPr lang="en-US" b="1" dirty="0" err="1" smtClean="0"/>
              <a:t>Catal</a:t>
            </a:r>
            <a:r>
              <a:rPr lang="en-US" b="1" dirty="0" smtClean="0"/>
              <a:t> </a:t>
            </a:r>
            <a:r>
              <a:rPr lang="en-US" b="1" dirty="0" err="1" smtClean="0"/>
              <a:t>Huyuk</a:t>
            </a:r>
            <a:r>
              <a:rPr lang="en-US" b="1" dirty="0" smtClean="0"/>
              <a:t> </a:t>
            </a:r>
            <a:r>
              <a:rPr lang="en-US" dirty="0" smtClean="0"/>
              <a:t>(Turkey): also large, it was fortified by building the houses with one continuous outside wall, with no windows or entrances on the outer edge, thus preventing anyone from invading the houses.  Farming was also done outside the town, as was much of the trade.  They traded flint, obsidian, and jewelry with nearby towns and villages.</a:t>
            </a:r>
          </a:p>
          <a:p>
            <a:endParaRPr lang="en-US" dirty="0"/>
          </a:p>
          <a:p>
            <a:r>
              <a:rPr lang="en-US" dirty="0" smtClean="0"/>
              <a:t>What does it tell us about Neolithic urban societies that they traded for “pretty” goods, such as turquoise and jewelry? </a:t>
            </a:r>
            <a:endParaRPr lang="en-US" dirty="0"/>
          </a:p>
        </p:txBody>
      </p:sp>
      <p:sp>
        <p:nvSpPr>
          <p:cNvPr id="6" name="Left Arrow 5"/>
          <p:cNvSpPr/>
          <p:nvPr/>
        </p:nvSpPr>
        <p:spPr>
          <a:xfrm>
            <a:off x="3733800" y="9475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800600" y="94750"/>
            <a:ext cx="4100418" cy="369332"/>
          </a:xfrm>
          <a:prstGeom prst="rect">
            <a:avLst/>
          </a:prstGeom>
          <a:noFill/>
        </p:spPr>
        <p:txBody>
          <a:bodyPr wrap="none" rtlCol="0">
            <a:spAutoFit/>
          </a:bodyPr>
          <a:lstStyle/>
          <a:p>
            <a:r>
              <a:rPr lang="en-US" dirty="0" smtClean="0"/>
              <a:t>What ancient Jericho probably looked like</a:t>
            </a:r>
            <a:endParaRPr lang="en-US" dirty="0"/>
          </a:p>
        </p:txBody>
      </p:sp>
      <p:sp>
        <p:nvSpPr>
          <p:cNvPr id="2" name="Title 1"/>
          <p:cNvSpPr>
            <a:spLocks noGrp="1"/>
          </p:cNvSpPr>
          <p:nvPr>
            <p:ph type="title"/>
          </p:nvPr>
        </p:nvSpPr>
        <p:spPr>
          <a:xfrm>
            <a:off x="2196152" y="228981"/>
            <a:ext cx="8229600" cy="1143000"/>
          </a:xfrm>
        </p:spPr>
        <p:txBody>
          <a:bodyPr/>
          <a:lstStyle/>
          <a:p>
            <a:r>
              <a:rPr lang="en-US" b="1" dirty="0" smtClean="0">
                <a:solidFill>
                  <a:schemeClr val="accent1"/>
                </a:solidFill>
              </a:rPr>
              <a:t>Jericho</a:t>
            </a:r>
            <a:r>
              <a:rPr lang="en-US" dirty="0" smtClean="0"/>
              <a:t> &amp; </a:t>
            </a:r>
            <a:r>
              <a:rPr lang="en-US" b="1" dirty="0" err="1" smtClean="0"/>
              <a:t>Catal</a:t>
            </a:r>
            <a:r>
              <a:rPr lang="en-US" b="1" dirty="0" smtClean="0"/>
              <a:t> </a:t>
            </a:r>
            <a:r>
              <a:rPr lang="en-US" b="1" dirty="0" err="1" smtClean="0"/>
              <a:t>Huyuk</a:t>
            </a:r>
            <a:endParaRPr lang="en-US" b="1" dirty="0"/>
          </a:p>
        </p:txBody>
      </p:sp>
    </p:spTree>
    <p:extLst>
      <p:ext uri="{BB962C8B-B14F-4D97-AF65-F5344CB8AC3E}">
        <p14:creationId xmlns:p14="http://schemas.microsoft.com/office/powerpoint/2010/main" val="1534031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spot it?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219200"/>
            <a:ext cx="7086600" cy="4590749"/>
          </a:xfrm>
        </p:spPr>
      </p:pic>
      <p:sp>
        <p:nvSpPr>
          <p:cNvPr id="5" name="TextBox 4"/>
          <p:cNvSpPr txBox="1"/>
          <p:nvPr/>
        </p:nvSpPr>
        <p:spPr>
          <a:xfrm>
            <a:off x="881743" y="5900839"/>
            <a:ext cx="7599132" cy="646331"/>
          </a:xfrm>
          <a:prstGeom prst="rect">
            <a:avLst/>
          </a:prstGeom>
          <a:noFill/>
        </p:spPr>
        <p:txBody>
          <a:bodyPr wrap="none" rtlCol="0">
            <a:spAutoFit/>
          </a:bodyPr>
          <a:lstStyle/>
          <a:p>
            <a:r>
              <a:rPr lang="en-US" dirty="0" smtClean="0"/>
              <a:t>Can you spot the point-of-view expressed in this map? </a:t>
            </a:r>
          </a:p>
          <a:p>
            <a:r>
              <a:rPr lang="en-US" dirty="0" smtClean="0"/>
              <a:t> How can something as “factual” as a map still show be colored by perspective? </a:t>
            </a:r>
            <a:endParaRPr lang="en-US" dirty="0"/>
          </a:p>
        </p:txBody>
      </p:sp>
    </p:spTree>
    <p:extLst>
      <p:ext uri="{BB962C8B-B14F-4D97-AF65-F5344CB8AC3E}">
        <p14:creationId xmlns:p14="http://schemas.microsoft.com/office/powerpoint/2010/main" val="888335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505200"/>
            <a:ext cx="7772400" cy="1470025"/>
          </a:xfrm>
        </p:spPr>
        <p:txBody>
          <a:bodyPr/>
          <a:lstStyle/>
          <a:p>
            <a:r>
              <a:rPr lang="en-US" dirty="0" smtClean="0"/>
              <a:t>Peopling the Planet</a:t>
            </a:r>
            <a:endParaRPr lang="en-US" dirty="0"/>
          </a:p>
        </p:txBody>
      </p:sp>
      <p:sp>
        <p:nvSpPr>
          <p:cNvPr id="3" name="Subtitle 2"/>
          <p:cNvSpPr>
            <a:spLocks noGrp="1"/>
          </p:cNvSpPr>
          <p:nvPr>
            <p:ph type="subTitle" idx="1"/>
          </p:nvPr>
        </p:nvSpPr>
        <p:spPr>
          <a:xfrm>
            <a:off x="1371600" y="5029200"/>
            <a:ext cx="6400800" cy="1135804"/>
          </a:xfrm>
        </p:spPr>
        <p:txBody>
          <a:bodyPr/>
          <a:lstStyle/>
          <a:p>
            <a:r>
              <a:rPr lang="en-US" dirty="0" smtClean="0"/>
              <a:t>How did we end up (almost) everywhere?</a:t>
            </a:r>
            <a:endParaRPr lang="en-US" dirty="0"/>
          </a:p>
        </p:txBody>
      </p:sp>
      <p:pic>
        <p:nvPicPr>
          <p:cNvPr id="1028" name="Picture 4" descr="C:\Users\jhawkins\AppData\Local\Microsoft\Windows\INetCache\IE\MCN2W71Q\MP90044245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5256185" cy="3512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0272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4" y="76200"/>
            <a:ext cx="8229600" cy="1143000"/>
          </a:xfrm>
        </p:spPr>
        <p:txBody>
          <a:bodyPr/>
          <a:lstStyle/>
          <a:p>
            <a:r>
              <a:rPr lang="en-US" dirty="0" smtClean="0"/>
              <a:t>From Africa to…</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2722016"/>
            <a:ext cx="8686800" cy="3926434"/>
          </a:xfrm>
        </p:spPr>
      </p:pic>
      <p:sp>
        <p:nvSpPr>
          <p:cNvPr id="5" name="Rectangle 4"/>
          <p:cNvSpPr/>
          <p:nvPr/>
        </p:nvSpPr>
        <p:spPr>
          <a:xfrm>
            <a:off x="533399" y="990600"/>
            <a:ext cx="8319265" cy="923330"/>
          </a:xfrm>
          <a:prstGeom prst="rect">
            <a:avLst/>
          </a:prstGeom>
          <a:noFill/>
        </p:spPr>
        <p:txBody>
          <a:bodyPr wrap="none" lIns="91440" tIns="45720" rIns="91440" bIns="45720">
            <a:spAutoFit/>
          </a:bodyPr>
          <a:lstStyle/>
          <a:p>
            <a:pPr algn="ct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Asia, </a:t>
            </a: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hlinkClick r:id="rId3"/>
              </a:rPr>
              <a:t>Austronesia</a:t>
            </a: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&amp; Europe</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a:off x="2209800" y="1951052"/>
            <a:ext cx="4516750" cy="923330"/>
          </a:xfrm>
          <a:prstGeom prst="rect">
            <a:avLst/>
          </a:prstGeom>
          <a:noFill/>
        </p:spPr>
        <p:txBody>
          <a:bodyPr wrap="none" lIns="91440" tIns="45720" rIns="91440" bIns="45720">
            <a:spAutoFit/>
          </a:bodyPr>
          <a:lstStyle/>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The </a:t>
            </a: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4"/>
              </a:rPr>
              <a:t>Americas</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2519617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Push-Pull Factors of Migration</a:t>
            </a:r>
            <a:br>
              <a:rPr lang="en-US" dirty="0" smtClean="0"/>
            </a:br>
            <a:r>
              <a:rPr lang="en-US" dirty="0" smtClean="0"/>
              <a:t>Push…</a:t>
            </a:r>
            <a:endParaRPr lang="en-US" dirty="0"/>
          </a:p>
        </p:txBody>
      </p:sp>
      <p:sp>
        <p:nvSpPr>
          <p:cNvPr id="3" name="Content Placeholder 2"/>
          <p:cNvSpPr>
            <a:spLocks noGrp="1"/>
          </p:cNvSpPr>
          <p:nvPr>
            <p:ph idx="1"/>
          </p:nvPr>
        </p:nvSpPr>
        <p:spPr/>
        <p:txBody>
          <a:bodyPr>
            <a:normAutofit fontScale="92500" lnSpcReduction="20000"/>
          </a:bodyPr>
          <a:lstStyle/>
          <a:p>
            <a:pPr marL="274320" lvl="0" indent="-274320">
              <a:buClr>
                <a:srgbClr val="0BD0D9"/>
              </a:buClr>
              <a:buSzPct val="95000"/>
              <a:buFont typeface="Wingdings 2"/>
              <a:buChar char=""/>
            </a:pPr>
            <a:r>
              <a:rPr lang="en-US" sz="2200" dirty="0">
                <a:solidFill>
                  <a:prstClr val="black"/>
                </a:solidFill>
                <a:latin typeface="Constantia"/>
              </a:rPr>
              <a:t>Why do people </a:t>
            </a:r>
            <a:r>
              <a:rPr lang="en-US" sz="2200" dirty="0" smtClean="0">
                <a:solidFill>
                  <a:prstClr val="black"/>
                </a:solidFill>
                <a:latin typeface="Constantia"/>
              </a:rPr>
              <a:t>move</a:t>
            </a:r>
            <a:r>
              <a:rPr lang="en-US" sz="2200" dirty="0">
                <a:solidFill>
                  <a:prstClr val="black"/>
                </a:solidFill>
                <a:latin typeface="Constantia"/>
              </a:rPr>
              <a:t>?</a:t>
            </a:r>
            <a:endParaRPr lang="en-US" sz="1000" dirty="0">
              <a:solidFill>
                <a:prstClr val="black"/>
              </a:solidFill>
              <a:latin typeface="Constantia"/>
            </a:endParaRPr>
          </a:p>
          <a:p>
            <a:pPr marL="274320" lvl="0" indent="-274320">
              <a:buClr>
                <a:srgbClr val="0BD0D9"/>
              </a:buClr>
              <a:buSzPct val="95000"/>
              <a:buNone/>
            </a:pPr>
            <a:r>
              <a:rPr lang="en-US" sz="2200" u="sng" dirty="0">
                <a:solidFill>
                  <a:prstClr val="black"/>
                </a:solidFill>
                <a:latin typeface="Constantia"/>
              </a:rPr>
              <a:t>Push factors </a:t>
            </a:r>
            <a:r>
              <a:rPr lang="en-US" sz="2200" dirty="0">
                <a:solidFill>
                  <a:prstClr val="black"/>
                </a:solidFill>
                <a:latin typeface="Constantia"/>
              </a:rPr>
              <a:t>encourage people to LEAVE their home:</a:t>
            </a:r>
          </a:p>
          <a:p>
            <a:pPr marL="514350" lvl="0" indent="-514350">
              <a:buClr>
                <a:srgbClr val="0BD0D9"/>
              </a:buClr>
              <a:buSzPct val="95000"/>
              <a:buFont typeface="Wingdings 2"/>
              <a:buAutoNum type="arabicPeriod"/>
            </a:pPr>
            <a:r>
              <a:rPr lang="en-US" sz="2200" b="1" u="sng" dirty="0">
                <a:solidFill>
                  <a:prstClr val="black"/>
                </a:solidFill>
                <a:latin typeface="Constantia"/>
              </a:rPr>
              <a:t>climate</a:t>
            </a:r>
            <a:r>
              <a:rPr lang="en-US" sz="2200" dirty="0">
                <a:solidFill>
                  <a:prstClr val="black"/>
                </a:solidFill>
                <a:latin typeface="Constantia"/>
              </a:rPr>
              <a:t>- </a:t>
            </a:r>
            <a:r>
              <a:rPr lang="en-US" sz="2200" i="1" dirty="0">
                <a:solidFill>
                  <a:prstClr val="black"/>
                </a:solidFill>
                <a:latin typeface="Constantia"/>
              </a:rPr>
              <a:t>prolonged</a:t>
            </a:r>
            <a:r>
              <a:rPr lang="en-US" sz="2200" dirty="0">
                <a:solidFill>
                  <a:prstClr val="black"/>
                </a:solidFill>
                <a:latin typeface="Constantia"/>
              </a:rPr>
              <a:t> droughts, harsh winters, flooding or other </a:t>
            </a:r>
            <a:r>
              <a:rPr lang="en-US" sz="2200" i="1" dirty="0">
                <a:solidFill>
                  <a:prstClr val="black"/>
                </a:solidFill>
                <a:latin typeface="Constantia"/>
              </a:rPr>
              <a:t>inhospitable</a:t>
            </a:r>
            <a:r>
              <a:rPr lang="en-US" sz="2200" dirty="0">
                <a:solidFill>
                  <a:prstClr val="black"/>
                </a:solidFill>
                <a:latin typeface="Constantia"/>
              </a:rPr>
              <a:t> conditions can PUSH people to leave.</a:t>
            </a:r>
          </a:p>
          <a:p>
            <a:pPr marL="880110" lvl="1" indent="-514350">
              <a:buClr>
                <a:srgbClr val="0F6FC6"/>
              </a:buClr>
              <a:buSzPct val="85000"/>
              <a:buFont typeface="Wingdings 2"/>
              <a:buAutoNum type="arabicPeriod"/>
            </a:pPr>
            <a:r>
              <a:rPr lang="en-US" sz="2000" dirty="0">
                <a:solidFill>
                  <a:prstClr val="black"/>
                </a:solidFill>
                <a:latin typeface="Constantia"/>
              </a:rPr>
              <a:t>Did Siberia get too cold for ancient Americans?</a:t>
            </a:r>
          </a:p>
          <a:p>
            <a:pPr marL="514350" lvl="0" indent="-514350">
              <a:buClr>
                <a:srgbClr val="0BD0D9"/>
              </a:buClr>
              <a:buSzPct val="95000"/>
              <a:buFont typeface="Wingdings 2"/>
              <a:buAutoNum type="arabicPeriod"/>
            </a:pPr>
            <a:r>
              <a:rPr lang="en-US" sz="2200" b="1" u="sng" dirty="0">
                <a:solidFill>
                  <a:prstClr val="black"/>
                </a:solidFill>
                <a:latin typeface="Constantia"/>
              </a:rPr>
              <a:t>Personal safety</a:t>
            </a:r>
            <a:r>
              <a:rPr lang="en-US" sz="2200" b="1" dirty="0">
                <a:solidFill>
                  <a:prstClr val="black"/>
                </a:solidFill>
                <a:latin typeface="Constantia"/>
              </a:rPr>
              <a:t>- </a:t>
            </a:r>
            <a:r>
              <a:rPr lang="en-US" sz="2200" dirty="0">
                <a:solidFill>
                  <a:prstClr val="black"/>
                </a:solidFill>
                <a:latin typeface="Constantia"/>
              </a:rPr>
              <a:t>if an area becomes too dangerous to live in, people will leave.</a:t>
            </a:r>
          </a:p>
          <a:p>
            <a:pPr marL="880110" lvl="1" indent="-514350">
              <a:buClr>
                <a:srgbClr val="0F6FC6"/>
              </a:buClr>
              <a:buSzPct val="85000"/>
              <a:buFont typeface="Wingdings 2"/>
              <a:buAutoNum type="arabicPeriod"/>
            </a:pPr>
            <a:r>
              <a:rPr lang="en-US" sz="2000" dirty="0">
                <a:solidFill>
                  <a:prstClr val="black"/>
                </a:solidFill>
                <a:latin typeface="Constantia"/>
              </a:rPr>
              <a:t>Did </a:t>
            </a:r>
            <a:r>
              <a:rPr lang="en-US" sz="2000" dirty="0" smtClean="0">
                <a:solidFill>
                  <a:prstClr val="black"/>
                </a:solidFill>
                <a:latin typeface="Constantia"/>
              </a:rPr>
              <a:t>attacks by other </a:t>
            </a:r>
            <a:r>
              <a:rPr lang="en-US" sz="2000" dirty="0">
                <a:solidFill>
                  <a:prstClr val="black"/>
                </a:solidFill>
                <a:latin typeface="Constantia"/>
              </a:rPr>
              <a:t>tribes PUSH </a:t>
            </a:r>
            <a:r>
              <a:rPr lang="en-US" sz="2000" dirty="0" smtClean="0">
                <a:solidFill>
                  <a:prstClr val="black"/>
                </a:solidFill>
                <a:latin typeface="Constantia"/>
              </a:rPr>
              <a:t>people out of Africa and into Asia?</a:t>
            </a:r>
          </a:p>
          <a:p>
            <a:pPr marL="1280160" lvl="2" indent="-514350">
              <a:buClr>
                <a:srgbClr val="0F6FC6"/>
              </a:buClr>
              <a:buSzPct val="85000"/>
              <a:buFont typeface="Wingdings 2"/>
              <a:buAutoNum type="arabicPeriod"/>
            </a:pPr>
            <a:r>
              <a:rPr lang="en-US" sz="1600" dirty="0" smtClean="0">
                <a:solidFill>
                  <a:prstClr val="black"/>
                </a:solidFill>
                <a:latin typeface="Constantia"/>
              </a:rPr>
              <a:t>What would motivate one tribe to attack another?  </a:t>
            </a:r>
          </a:p>
          <a:p>
            <a:pPr marL="514350" lvl="0" indent="-514350">
              <a:buClr>
                <a:srgbClr val="0BD0D9"/>
              </a:buClr>
              <a:buSzPct val="95000"/>
              <a:buFont typeface="Wingdings 2"/>
              <a:buAutoNum type="arabicPeriod"/>
            </a:pPr>
            <a:r>
              <a:rPr lang="en-US" sz="2200" b="1" u="sng" dirty="0" smtClean="0">
                <a:solidFill>
                  <a:prstClr val="black"/>
                </a:solidFill>
                <a:latin typeface="Constantia"/>
              </a:rPr>
              <a:t>Cost-of-living</a:t>
            </a:r>
            <a:r>
              <a:rPr lang="en-US" sz="2200" dirty="0" smtClean="0">
                <a:solidFill>
                  <a:prstClr val="black"/>
                </a:solidFill>
                <a:latin typeface="Constantia"/>
              </a:rPr>
              <a:t>- </a:t>
            </a:r>
            <a:r>
              <a:rPr lang="en-US" sz="2200" dirty="0">
                <a:solidFill>
                  <a:prstClr val="black"/>
                </a:solidFill>
                <a:latin typeface="Constantia"/>
              </a:rPr>
              <a:t>if it becomes too difficult or expensive to live in a place, people move away.</a:t>
            </a:r>
          </a:p>
          <a:p>
            <a:pPr marL="880110" lvl="1" indent="-514350">
              <a:buClr>
                <a:srgbClr val="0F6FC6"/>
              </a:buClr>
              <a:buSzPct val="85000"/>
              <a:buFont typeface="Wingdings 2"/>
              <a:buAutoNum type="arabicPeriod"/>
            </a:pPr>
            <a:r>
              <a:rPr lang="en-US" sz="2000" dirty="0">
                <a:solidFill>
                  <a:prstClr val="black"/>
                </a:solidFill>
                <a:latin typeface="Constantia"/>
              </a:rPr>
              <a:t>Did the herds </a:t>
            </a:r>
            <a:r>
              <a:rPr lang="en-US" sz="2000" dirty="0" smtClean="0">
                <a:solidFill>
                  <a:prstClr val="black"/>
                </a:solidFill>
                <a:latin typeface="Constantia"/>
              </a:rPr>
              <a:t>Siberian people </a:t>
            </a:r>
            <a:r>
              <a:rPr lang="en-US" sz="2000" dirty="0">
                <a:solidFill>
                  <a:prstClr val="black"/>
                </a:solidFill>
                <a:latin typeface="Constantia"/>
              </a:rPr>
              <a:t>depended on leave the area, making it difficult to find food, clothing and shelter?</a:t>
            </a:r>
          </a:p>
          <a:p>
            <a:pPr marL="880110" lvl="1" indent="-514350">
              <a:buClr>
                <a:srgbClr val="0F6FC6"/>
              </a:buClr>
              <a:buSzPct val="85000"/>
              <a:buFont typeface="Wingdings 2"/>
              <a:buAutoNum type="arabicPeriod"/>
            </a:pPr>
            <a:r>
              <a:rPr lang="en-US" sz="2000" dirty="0">
                <a:solidFill>
                  <a:prstClr val="black"/>
                </a:solidFill>
                <a:latin typeface="Constantia"/>
              </a:rPr>
              <a:t>Can something be “expensive” even if it doesn’t cost money?</a:t>
            </a:r>
          </a:p>
          <a:p>
            <a:pPr marL="1154430" lvl="2" indent="-514350">
              <a:buClr>
                <a:srgbClr val="009DD9"/>
              </a:buClr>
              <a:buSzPct val="70000"/>
              <a:buFont typeface="Wingdings 2"/>
              <a:buAutoNum type="arabicPeriod"/>
            </a:pPr>
            <a:r>
              <a:rPr lang="en-US" sz="1800" dirty="0">
                <a:solidFill>
                  <a:prstClr val="black"/>
                </a:solidFill>
                <a:latin typeface="Constantia"/>
              </a:rPr>
              <a:t>(paying with your time, your </a:t>
            </a:r>
            <a:r>
              <a:rPr lang="en-US" sz="1800" dirty="0" smtClean="0">
                <a:solidFill>
                  <a:prstClr val="black"/>
                </a:solidFill>
                <a:latin typeface="Constantia"/>
              </a:rPr>
              <a:t>effort, your </a:t>
            </a:r>
            <a:r>
              <a:rPr lang="en-US" sz="1800" dirty="0">
                <a:solidFill>
                  <a:prstClr val="black"/>
                </a:solidFill>
                <a:latin typeface="Constantia"/>
              </a:rPr>
              <a:t>life</a:t>
            </a:r>
            <a:r>
              <a:rPr lang="en-US" sz="1800" dirty="0" smtClean="0">
                <a:solidFill>
                  <a:prstClr val="black"/>
                </a:solidFill>
                <a:latin typeface="Constantia"/>
              </a:rPr>
              <a:t>…)</a:t>
            </a:r>
          </a:p>
          <a:p>
            <a:pPr marL="640080" lvl="2" indent="0">
              <a:buClr>
                <a:srgbClr val="009DD9"/>
              </a:buClr>
              <a:buSzPct val="70000"/>
              <a:buNone/>
            </a:pPr>
            <a:r>
              <a:rPr lang="en-US" sz="1800" dirty="0" smtClean="0">
                <a:solidFill>
                  <a:prstClr val="black"/>
                </a:solidFill>
                <a:latin typeface="Constantia"/>
              </a:rPr>
              <a:t>PONDER this:  If Europe was so inhospitable, why would people move there?</a:t>
            </a:r>
          </a:p>
          <a:p>
            <a:pPr marL="1154430" lvl="2" indent="-514350">
              <a:buClr>
                <a:srgbClr val="009DD9"/>
              </a:buClr>
              <a:buSzPct val="70000"/>
              <a:buFont typeface="Wingdings 2"/>
              <a:buAutoNum type="arabicPeriod"/>
            </a:pPr>
            <a:endParaRPr lang="en-US" sz="1800" dirty="0">
              <a:solidFill>
                <a:prstClr val="black"/>
              </a:solidFill>
              <a:latin typeface="Constantia"/>
            </a:endParaRPr>
          </a:p>
          <a:p>
            <a:pPr marL="1154430" lvl="2" indent="-514350">
              <a:buClr>
                <a:srgbClr val="009DD9"/>
              </a:buClr>
              <a:buSzPct val="70000"/>
              <a:buFont typeface="Wingdings 2"/>
              <a:buAutoNum type="arabicPeriod"/>
            </a:pPr>
            <a:endParaRPr lang="en-US" sz="1800" dirty="0">
              <a:solidFill>
                <a:prstClr val="black"/>
              </a:solidFill>
              <a:latin typeface="Constantia"/>
            </a:endParaRPr>
          </a:p>
          <a:p>
            <a:endParaRPr lang="en-US" dirty="0"/>
          </a:p>
        </p:txBody>
      </p:sp>
    </p:spTree>
    <p:extLst>
      <p:ext uri="{BB962C8B-B14F-4D97-AF65-F5344CB8AC3E}">
        <p14:creationId xmlns:p14="http://schemas.microsoft.com/office/powerpoint/2010/main" val="1198127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 pull?</a:t>
            </a:r>
            <a:endParaRPr lang="en-US" dirty="0"/>
          </a:p>
        </p:txBody>
      </p:sp>
      <p:sp>
        <p:nvSpPr>
          <p:cNvPr id="3" name="Content Placeholder 2"/>
          <p:cNvSpPr>
            <a:spLocks noGrp="1"/>
          </p:cNvSpPr>
          <p:nvPr>
            <p:ph idx="1"/>
          </p:nvPr>
        </p:nvSpPr>
        <p:spPr/>
        <p:txBody>
          <a:bodyPr>
            <a:normAutofit/>
          </a:bodyPr>
          <a:lstStyle/>
          <a:p>
            <a:pPr marL="0" lvl="0" indent="0">
              <a:buClr>
                <a:srgbClr val="0BD0D9"/>
              </a:buClr>
              <a:buSzPct val="95000"/>
              <a:buNone/>
            </a:pPr>
            <a:endParaRPr lang="en-US" sz="1600" b="1" dirty="0">
              <a:solidFill>
                <a:prstClr val="black"/>
              </a:solidFill>
              <a:latin typeface="Constantia"/>
            </a:endParaRPr>
          </a:p>
          <a:p>
            <a:pPr marL="274320" lvl="0" indent="-274320">
              <a:buClr>
                <a:srgbClr val="0BD0D9"/>
              </a:buClr>
              <a:buSzPct val="95000"/>
              <a:buFont typeface="Wingdings 2"/>
              <a:buChar char=""/>
            </a:pPr>
            <a:r>
              <a:rPr lang="en-US" sz="1600" b="1" u="sng" dirty="0">
                <a:solidFill>
                  <a:prstClr val="black"/>
                </a:solidFill>
                <a:latin typeface="Constantia"/>
              </a:rPr>
              <a:t>Pull factors</a:t>
            </a:r>
            <a:r>
              <a:rPr lang="en-US" sz="1600" b="1" dirty="0">
                <a:solidFill>
                  <a:prstClr val="black"/>
                </a:solidFill>
                <a:latin typeface="Constantia"/>
              </a:rPr>
              <a:t>-encourage people to leave their home by convincing them that some other place is better than the place they are living now</a:t>
            </a:r>
            <a:r>
              <a:rPr lang="en-US" sz="1600" dirty="0">
                <a:solidFill>
                  <a:prstClr val="black"/>
                </a:solidFill>
                <a:latin typeface="Constantia"/>
              </a:rPr>
              <a:t>.  These reasons are not based on experience, but on </a:t>
            </a:r>
            <a:r>
              <a:rPr lang="en-US" sz="1600" i="1" dirty="0">
                <a:solidFill>
                  <a:prstClr val="black"/>
                </a:solidFill>
                <a:latin typeface="Constantia"/>
              </a:rPr>
              <a:t>perception</a:t>
            </a:r>
            <a:r>
              <a:rPr lang="en-US" sz="1600" dirty="0">
                <a:solidFill>
                  <a:prstClr val="black"/>
                </a:solidFill>
                <a:latin typeface="Constantia"/>
              </a:rPr>
              <a:t>, usually based on what the </a:t>
            </a:r>
            <a:r>
              <a:rPr lang="en-US" sz="1600" i="1" u="sng" dirty="0">
                <a:solidFill>
                  <a:prstClr val="black"/>
                </a:solidFill>
                <a:latin typeface="Constantia"/>
              </a:rPr>
              <a:t>emigrant</a:t>
            </a:r>
            <a:r>
              <a:rPr lang="en-US" sz="1600" dirty="0">
                <a:solidFill>
                  <a:prstClr val="black"/>
                </a:solidFill>
                <a:latin typeface="Constantia"/>
              </a:rPr>
              <a:t> has heard or read about the “new” place.  </a:t>
            </a:r>
          </a:p>
          <a:p>
            <a:pPr marL="274320" lvl="0" indent="-274320">
              <a:buClr>
                <a:srgbClr val="0BD0D9"/>
              </a:buClr>
              <a:buSzPct val="95000"/>
              <a:buFont typeface="Wingdings 2"/>
              <a:buChar char=""/>
            </a:pPr>
            <a:r>
              <a:rPr lang="en-US" sz="1600" b="1" dirty="0">
                <a:solidFill>
                  <a:prstClr val="black"/>
                </a:solidFill>
                <a:latin typeface="Constantia"/>
              </a:rPr>
              <a:t>Pull factors can include social, economic, political and physical conditions of the “new” place, all of which the emigrant expects to be better than his “old” home. </a:t>
            </a:r>
          </a:p>
          <a:p>
            <a:pPr marL="640080" lvl="1" indent="-246888">
              <a:buClr>
                <a:srgbClr val="0F6FC6"/>
              </a:buClr>
              <a:buSzPct val="85000"/>
              <a:buFont typeface="Wingdings 2"/>
              <a:buChar char=""/>
            </a:pPr>
            <a:r>
              <a:rPr lang="en-US" sz="1500" dirty="0">
                <a:solidFill>
                  <a:prstClr val="black"/>
                </a:solidFill>
                <a:latin typeface="Constantia"/>
              </a:rPr>
              <a:t>Do you think the tribes living in </a:t>
            </a:r>
            <a:r>
              <a:rPr lang="en-US" sz="1500" dirty="0" smtClean="0">
                <a:solidFill>
                  <a:prstClr val="black"/>
                </a:solidFill>
                <a:latin typeface="Constantia"/>
              </a:rPr>
              <a:t>Indonesia </a:t>
            </a:r>
            <a:r>
              <a:rPr lang="en-US" sz="1500" dirty="0">
                <a:solidFill>
                  <a:prstClr val="black"/>
                </a:solidFill>
                <a:latin typeface="Constantia"/>
              </a:rPr>
              <a:t>heard of a “new” home across the </a:t>
            </a:r>
            <a:r>
              <a:rPr lang="en-US" sz="1500" dirty="0" smtClean="0">
                <a:solidFill>
                  <a:prstClr val="black"/>
                </a:solidFill>
                <a:latin typeface="Constantia"/>
              </a:rPr>
              <a:t>sea in Australia </a:t>
            </a:r>
            <a:r>
              <a:rPr lang="en-US" sz="1500" dirty="0">
                <a:solidFill>
                  <a:prstClr val="black"/>
                </a:solidFill>
                <a:latin typeface="Constantia"/>
              </a:rPr>
              <a:t>and decided to move there</a:t>
            </a:r>
            <a:r>
              <a:rPr lang="en-US" sz="1500" dirty="0" smtClean="0">
                <a:solidFill>
                  <a:prstClr val="black"/>
                </a:solidFill>
                <a:latin typeface="Constantia"/>
              </a:rPr>
              <a:t>?</a:t>
            </a:r>
            <a:endParaRPr lang="en-US" sz="1500" dirty="0">
              <a:solidFill>
                <a:prstClr val="black"/>
              </a:solidFill>
              <a:latin typeface="Constantia"/>
            </a:endParaRPr>
          </a:p>
          <a:p>
            <a:pPr marL="640080" lvl="1" indent="-246888">
              <a:buClr>
                <a:srgbClr val="0F6FC6"/>
              </a:buClr>
              <a:buSzPct val="85000"/>
              <a:buFont typeface="Wingdings 2"/>
              <a:buChar char=""/>
            </a:pPr>
            <a:r>
              <a:rPr lang="en-US" sz="1500" b="1" dirty="0">
                <a:solidFill>
                  <a:prstClr val="black"/>
                </a:solidFill>
                <a:latin typeface="Constantia"/>
              </a:rPr>
              <a:t>JOURNAL RESPONSE QUESTION</a:t>
            </a:r>
            <a:r>
              <a:rPr lang="en-US" sz="1500" b="1" dirty="0" smtClean="0">
                <a:solidFill>
                  <a:prstClr val="black"/>
                </a:solidFill>
                <a:latin typeface="Constantia"/>
              </a:rPr>
              <a:t>: What factors led prehistoric people to migrate to new places?  SHORT ESSAY.</a:t>
            </a:r>
          </a:p>
          <a:p>
            <a:pPr marL="640080" lvl="1" indent="-246888">
              <a:buClr>
                <a:srgbClr val="0F6FC6"/>
              </a:buClr>
              <a:buSzPct val="85000"/>
              <a:buFont typeface="Wingdings 2"/>
              <a:buChar char=""/>
            </a:pPr>
            <a:r>
              <a:rPr lang="en-US" sz="1500" b="1" dirty="0" smtClean="0">
                <a:solidFill>
                  <a:prstClr val="black"/>
                </a:solidFill>
                <a:latin typeface="Constantia"/>
              </a:rPr>
              <a:t>*</a:t>
            </a:r>
            <a:r>
              <a:rPr lang="en-US" sz="1500" b="1" i="1" dirty="0">
                <a:solidFill>
                  <a:prstClr val="black"/>
                </a:solidFill>
                <a:latin typeface="Constantia"/>
              </a:rPr>
              <a:t>immigrant</a:t>
            </a:r>
            <a:r>
              <a:rPr lang="en-US" sz="1500" b="1" dirty="0">
                <a:solidFill>
                  <a:prstClr val="black"/>
                </a:solidFill>
                <a:latin typeface="Constantia"/>
              </a:rPr>
              <a:t> vs. </a:t>
            </a:r>
            <a:r>
              <a:rPr lang="en-US" sz="1500" b="1" i="1" dirty="0">
                <a:solidFill>
                  <a:prstClr val="black"/>
                </a:solidFill>
                <a:latin typeface="Constantia"/>
              </a:rPr>
              <a:t>emigrant:  </a:t>
            </a:r>
            <a:r>
              <a:rPr lang="en-US" sz="1500" dirty="0">
                <a:solidFill>
                  <a:prstClr val="black"/>
                </a:solidFill>
                <a:latin typeface="Constantia"/>
              </a:rPr>
              <a:t>an </a:t>
            </a:r>
            <a:r>
              <a:rPr lang="en-US" sz="1500" i="1" dirty="0">
                <a:solidFill>
                  <a:prstClr val="black"/>
                </a:solidFill>
                <a:latin typeface="Constantia"/>
              </a:rPr>
              <a:t>immigrant</a:t>
            </a:r>
            <a:r>
              <a:rPr lang="en-US" sz="1500" dirty="0">
                <a:solidFill>
                  <a:prstClr val="black"/>
                </a:solidFill>
                <a:latin typeface="Constantia"/>
              </a:rPr>
              <a:t> is  person who is living in a new country.</a:t>
            </a:r>
          </a:p>
          <a:p>
            <a:pPr marL="640080" lvl="1" indent="-246888">
              <a:buClr>
                <a:srgbClr val="0F6FC6"/>
              </a:buClr>
              <a:buSzPct val="85000"/>
              <a:buFont typeface="Wingdings 2"/>
              <a:buChar char=""/>
            </a:pPr>
            <a:r>
              <a:rPr lang="en-US" sz="1500" dirty="0">
                <a:solidFill>
                  <a:prstClr val="black"/>
                </a:solidFill>
                <a:latin typeface="Constantia"/>
              </a:rPr>
              <a:t>An </a:t>
            </a:r>
            <a:r>
              <a:rPr lang="en-US" sz="1500" i="1" dirty="0">
                <a:solidFill>
                  <a:prstClr val="black"/>
                </a:solidFill>
                <a:latin typeface="Constantia"/>
              </a:rPr>
              <a:t>emigrant </a:t>
            </a:r>
            <a:r>
              <a:rPr lang="en-US" sz="1500" dirty="0">
                <a:solidFill>
                  <a:prstClr val="black"/>
                </a:solidFill>
                <a:latin typeface="Constantia"/>
              </a:rPr>
              <a:t>is someone who is moving away from his own country to another country.  When you are leaving, you are an </a:t>
            </a:r>
            <a:r>
              <a:rPr lang="en-US" sz="1500" i="1" dirty="0">
                <a:solidFill>
                  <a:prstClr val="black"/>
                </a:solidFill>
                <a:latin typeface="Constantia"/>
              </a:rPr>
              <a:t>emigrant</a:t>
            </a:r>
            <a:r>
              <a:rPr lang="en-US" sz="1500" dirty="0">
                <a:solidFill>
                  <a:prstClr val="black"/>
                </a:solidFill>
                <a:latin typeface="Constantia"/>
              </a:rPr>
              <a:t>, when you arrive, you are an </a:t>
            </a:r>
            <a:r>
              <a:rPr lang="en-US" sz="1500" i="1" dirty="0">
                <a:solidFill>
                  <a:prstClr val="black"/>
                </a:solidFill>
                <a:latin typeface="Constantia"/>
              </a:rPr>
              <a:t>immigrant</a:t>
            </a:r>
            <a:r>
              <a:rPr lang="en-US" sz="1500" i="1" dirty="0" smtClean="0">
                <a:solidFill>
                  <a:prstClr val="black"/>
                </a:solidFill>
                <a:latin typeface="Constantia"/>
              </a:rPr>
              <a:t>.  You are a migrant if you are continually moving from place to place.  </a:t>
            </a:r>
            <a:endParaRPr lang="en-US" sz="1500" dirty="0">
              <a:solidFill>
                <a:prstClr val="black"/>
              </a:solidFill>
              <a:latin typeface="Constantia"/>
            </a:endParaRPr>
          </a:p>
        </p:txBody>
      </p:sp>
    </p:spTree>
    <p:extLst>
      <p:ext uri="{BB962C8B-B14F-4D97-AF65-F5344CB8AC3E}">
        <p14:creationId xmlns:p14="http://schemas.microsoft.com/office/powerpoint/2010/main" val="2832429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Migrate, or Not to Migrate, that is the Question…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Sometimes, there are obstacles that block people from migrating from one area to another.  These are called </a:t>
            </a:r>
            <a:r>
              <a:rPr lang="en-US" b="1" dirty="0" smtClean="0">
                <a:solidFill>
                  <a:srgbClr val="FF0000"/>
                </a:solidFill>
              </a:rPr>
              <a:t>intervening obstacles</a:t>
            </a:r>
            <a:r>
              <a:rPr lang="en-US" dirty="0" smtClean="0"/>
              <a:t>.</a:t>
            </a:r>
          </a:p>
          <a:p>
            <a:pPr lvl="1"/>
            <a:r>
              <a:rPr lang="en-US" dirty="0" smtClean="0"/>
              <a:t>Usually these are physical, like giant deserts, glaciers, mountains, or oceans.  </a:t>
            </a:r>
          </a:p>
          <a:p>
            <a:pPr lvl="1"/>
            <a:r>
              <a:rPr lang="en-US" dirty="0" smtClean="0"/>
              <a:t>Sometimes they can be political, such as warrior tribes that won’t let groups pass undisturbed.</a:t>
            </a:r>
          </a:p>
          <a:p>
            <a:pPr lvl="2"/>
            <a:r>
              <a:rPr lang="en-US" dirty="0" smtClean="0"/>
              <a:t>What changes took place 20,000 years ago that altered the intervening obstacles to human migration?</a:t>
            </a:r>
          </a:p>
          <a:p>
            <a:pPr lvl="2"/>
            <a:r>
              <a:rPr lang="en-US" dirty="0" smtClean="0"/>
              <a:t>How do humans utilize technology to surpass these intervening obstacles?</a:t>
            </a:r>
            <a:endParaRPr lang="en-US" dirty="0"/>
          </a:p>
        </p:txBody>
      </p:sp>
    </p:spTree>
    <p:extLst>
      <p:ext uri="{BB962C8B-B14F-4D97-AF65-F5344CB8AC3E}">
        <p14:creationId xmlns:p14="http://schemas.microsoft.com/office/powerpoint/2010/main" val="2219267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rgbClr val="7030A0"/>
                </a:solidFill>
              </a:rPr>
              <a:t>Who, Where, When</a:t>
            </a:r>
            <a:endParaRPr lang="en-US" b="1" dirty="0">
              <a:solidFill>
                <a:srgbClr val="7030A0"/>
              </a:solidFill>
            </a:endParaRPr>
          </a:p>
        </p:txBody>
      </p:sp>
      <p:sp>
        <p:nvSpPr>
          <p:cNvPr id="3" name="Content Placeholder 2"/>
          <p:cNvSpPr>
            <a:spLocks noGrp="1"/>
          </p:cNvSpPr>
          <p:nvPr>
            <p:ph idx="1"/>
          </p:nvPr>
        </p:nvSpPr>
        <p:spPr/>
        <p:txBody>
          <a:bodyPr>
            <a:normAutofit fontScale="62500" lnSpcReduction="20000"/>
          </a:bodyPr>
          <a:lstStyle/>
          <a:p>
            <a:r>
              <a:rPr lang="en-US" dirty="0" smtClean="0"/>
              <a:t>Humans hung out in Africa for about 150,000 years, developing tools, spiritual beliefs, ritualized behaviors and other things we associate with humans.</a:t>
            </a:r>
          </a:p>
          <a:p>
            <a:r>
              <a:rPr lang="en-US" dirty="0" smtClean="0"/>
              <a:t>100,000 years ago: humans begin moving across southern Asia, where it is relatively warm.</a:t>
            </a:r>
          </a:p>
          <a:p>
            <a:r>
              <a:rPr lang="en-US" dirty="0" smtClean="0"/>
              <a:t>70,000 years ago: humans move into </a:t>
            </a:r>
            <a:r>
              <a:rPr lang="en-US" smtClean="0"/>
              <a:t>East Asia</a:t>
            </a:r>
            <a:endParaRPr lang="en-US" dirty="0" smtClean="0"/>
          </a:p>
          <a:p>
            <a:r>
              <a:rPr lang="en-US" dirty="0" smtClean="0"/>
              <a:t>60,000 years ago: humans move into Middle East </a:t>
            </a:r>
          </a:p>
          <a:p>
            <a:r>
              <a:rPr lang="en-US" dirty="0" smtClean="0"/>
              <a:t>45,000 years ago: humans move into Europe and Asia.</a:t>
            </a:r>
          </a:p>
          <a:p>
            <a:r>
              <a:rPr lang="en-US" dirty="0" smtClean="0"/>
              <a:t>50,000 years ago: humans move into Australia from Indonesia via boat.</a:t>
            </a:r>
          </a:p>
          <a:p>
            <a:r>
              <a:rPr lang="en-US" dirty="0" smtClean="0"/>
              <a:t>15,000-20,000 years ago: humans move into the Americas (still controversial how long humans have been here. Conservative estimates are around 16,000 years).</a:t>
            </a:r>
          </a:p>
          <a:p>
            <a:r>
              <a:rPr lang="en-US" dirty="0" smtClean="0"/>
              <a:t>3500 years ago: Pacific Islands</a:t>
            </a:r>
          </a:p>
          <a:p>
            <a:r>
              <a:rPr lang="en-US" dirty="0" smtClean="0"/>
              <a:t>1000 years ago: New Zealand</a:t>
            </a:r>
          </a:p>
          <a:p>
            <a:endParaRPr lang="en-US" dirty="0"/>
          </a:p>
        </p:txBody>
      </p:sp>
    </p:spTree>
    <p:extLst>
      <p:ext uri="{BB962C8B-B14F-4D97-AF65-F5344CB8AC3E}">
        <p14:creationId xmlns:p14="http://schemas.microsoft.com/office/powerpoint/2010/main" val="3153920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Okay, we’re here.  Now what?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people migrate, they spread their culture to new areas in a process called </a:t>
            </a:r>
            <a:r>
              <a:rPr lang="en-US" b="1" dirty="0" smtClean="0">
                <a:solidFill>
                  <a:srgbClr val="FF0000"/>
                </a:solidFill>
              </a:rPr>
              <a:t>cultural diffusion.  </a:t>
            </a:r>
          </a:p>
          <a:p>
            <a:pPr lvl="1"/>
            <a:r>
              <a:rPr lang="en-US" dirty="0" smtClean="0"/>
              <a:t>What fun stuff do we bring with us when we move?</a:t>
            </a:r>
          </a:p>
          <a:p>
            <a:pPr lvl="2"/>
            <a:r>
              <a:rPr lang="en-US" b="1" dirty="0" smtClean="0"/>
              <a:t>DISEASES</a:t>
            </a:r>
          </a:p>
          <a:p>
            <a:pPr lvl="2"/>
            <a:r>
              <a:rPr lang="en-US" b="1" dirty="0" smtClean="0"/>
              <a:t>FOOD</a:t>
            </a:r>
          </a:p>
          <a:p>
            <a:pPr lvl="2"/>
            <a:r>
              <a:rPr lang="en-US" b="1" dirty="0" smtClean="0"/>
              <a:t>CLOTHING</a:t>
            </a:r>
          </a:p>
          <a:p>
            <a:pPr lvl="2"/>
            <a:r>
              <a:rPr lang="en-US" b="1" dirty="0" smtClean="0"/>
              <a:t>LANGUAGE</a:t>
            </a:r>
          </a:p>
          <a:p>
            <a:pPr lvl="2"/>
            <a:r>
              <a:rPr lang="en-US" b="1" dirty="0" smtClean="0"/>
              <a:t>TECHNOLOGY</a:t>
            </a:r>
          </a:p>
          <a:p>
            <a:pPr lvl="2"/>
            <a:r>
              <a:rPr lang="en-US" b="1" dirty="0" smtClean="0"/>
              <a:t>RELIGION</a:t>
            </a:r>
          </a:p>
          <a:p>
            <a:pPr lvl="2"/>
            <a:r>
              <a:rPr lang="en-US" b="1" dirty="0" smtClean="0"/>
              <a:t>SEEDS (Did you know that pineapples originated in Brazil and spread north into Central America before ending up in Hawaii?)</a:t>
            </a:r>
            <a:endParaRPr lang="en-US" b="1" dirty="0"/>
          </a:p>
        </p:txBody>
      </p:sp>
      <p:pic>
        <p:nvPicPr>
          <p:cNvPr id="2050" name="Picture 2" descr="C:\Users\jhawkins\AppData\Local\Microsoft\Windows\INetCache\IE\SFJ1V0TR\MC90043690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6670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379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1488</Words>
  <Application>Microsoft Office PowerPoint</Application>
  <PresentationFormat>On-screen Show (4:3)</PresentationFormat>
  <Paragraphs>107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Constantia</vt:lpstr>
      <vt:lpstr>Wingdings 2</vt:lpstr>
      <vt:lpstr>Office Theme</vt:lpstr>
      <vt:lpstr>Studying the Past-points to consider</vt:lpstr>
      <vt:lpstr>Can you spot it?</vt:lpstr>
      <vt:lpstr>Peopling the Planet</vt:lpstr>
      <vt:lpstr>From Africa to…</vt:lpstr>
      <vt:lpstr>The Push-Pull Factors of Migration Push…</vt:lpstr>
      <vt:lpstr>…or pull?</vt:lpstr>
      <vt:lpstr>To Migrate, or Not to Migrate, that is the Question…</vt:lpstr>
      <vt:lpstr>Who, Where, When</vt:lpstr>
      <vt:lpstr>Okay, we’re here.  Now what?</vt:lpstr>
      <vt:lpstr>The Biggest Aha! Moment in Human History-the Agricultural Revolution*</vt:lpstr>
      <vt:lpstr>Agriculture Around the World</vt:lpstr>
      <vt:lpstr>I’m a Farmer and I Grow It…So what?</vt:lpstr>
      <vt:lpstr>And the answer is…</vt:lpstr>
      <vt:lpstr>Jericho &amp; Catal Huyuk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Peopling the Planet</dc:title>
  <dc:creator>jhawkins</dc:creator>
  <cp:lastModifiedBy>jhawkins</cp:lastModifiedBy>
  <cp:revision>24</cp:revision>
  <dcterms:created xsi:type="dcterms:W3CDTF">2014-08-19T03:15:27Z</dcterms:created>
  <dcterms:modified xsi:type="dcterms:W3CDTF">2016-08-18T19:17:20Z</dcterms:modified>
</cp:coreProperties>
</file>